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6ADD7-F201-462B-9BBB-041F98E684E3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70E2A-E987-42A7-BA8E-A791AC994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5">
                <a:lumMod val="0"/>
                <a:lumOff val="100000"/>
                <a:alpha val="72000"/>
              </a:schemeClr>
            </a:gs>
            <a:gs pos="64573">
              <a:srgbClr val="CBD7EF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30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png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E:\&#20219;&#31168;&#28949;\&#22825;&#24220;\&#35838;&#26102;&#36798;&#26631;\8&#19979;&#25945;&#31185;&#29289;&#29702;\H96.TIF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46349" y="1563638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八年级 下册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2040" y="910105"/>
            <a:ext cx="399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教科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版初中物理</a:t>
            </a:r>
            <a:endParaRPr lang="zh-CN" altLang="en-US" sz="32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" y="483518"/>
            <a:ext cx="3717868" cy="4082220"/>
          </a:xfrm>
          <a:prstGeom prst="rect">
            <a:avLst/>
          </a:prstGeom>
        </p:spPr>
      </p:pic>
      <p:sp>
        <p:nvSpPr>
          <p:cNvPr id="7" name="文本框 13"/>
          <p:cNvSpPr txBox="1"/>
          <p:nvPr/>
        </p:nvSpPr>
        <p:spPr>
          <a:xfrm>
            <a:off x="4527227" y="213970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</a:rPr>
              <a:t>第十一章   机械与功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5256142" y="2823964"/>
            <a:ext cx="25026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滑轮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54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 rot="10800000" flipV="1">
            <a:off x="413039" y="379629"/>
            <a:ext cx="1857375" cy="4628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cap="small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实验步骤：</a:t>
            </a: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 rot="10800000" flipV="1">
            <a:off x="257173" y="723170"/>
            <a:ext cx="7004771" cy="39801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cap="small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按</a:t>
            </a:r>
            <a:r>
              <a:rPr lang="zh-CN" altLang="en-US" sz="2400" cap="small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图组装实验装置。</a:t>
            </a:r>
            <a:endParaRPr lang="en-US" altLang="zh-CN" sz="2400" cap="small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itchFamily="18" charset="0"/>
            </a:endParaRPr>
          </a:p>
          <a:p>
            <a:pPr algn="l" fontAlgn="auto">
              <a:lnSpc>
                <a:spcPct val="150000"/>
              </a:lnSpc>
              <a:defRPr/>
            </a:pPr>
            <a:r>
              <a:rPr lang="zh-CN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400" cap="small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在</a:t>
            </a:r>
            <a:r>
              <a:rPr lang="zh-CN" altLang="en-US" sz="2400" cap="small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动滑轮下方挂上所受重力为</a:t>
            </a:r>
            <a:r>
              <a:rPr lang="en-US" altLang="zh-CN" sz="2400" i="1" cap="small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cap="small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的钩码，读出弹簧测力计示数</a:t>
            </a:r>
            <a:r>
              <a:rPr lang="en-US" altLang="zh-CN" sz="2400" i="1" cap="small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cap="small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cap="small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和</a:t>
            </a:r>
            <a:r>
              <a:rPr lang="en-US" altLang="zh-CN" sz="2400" i="1" cap="small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cap="small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cap="small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，看看是否相等？用</a:t>
            </a:r>
            <a:r>
              <a:rPr lang="en-US" altLang="zh-CN" sz="2400" i="1" cap="small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cap="small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cap="small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竖直向上匀速拉弹簧测力计，分别测出钩码升高的高度</a:t>
            </a:r>
            <a:r>
              <a:rPr lang="en-US" altLang="zh-CN" sz="2400" i="1" cap="small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400" cap="small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cap="small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和手拉弹簧测力计将动滑轮自由端提起的高度</a:t>
            </a:r>
            <a:r>
              <a:rPr lang="en-US" altLang="zh-CN" sz="2400" i="1" cap="small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400" cap="small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cap="small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en-US" altLang="zh-CN" sz="2400" cap="small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itchFamily="18" charset="0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将测量的物理量填入表格。改变钩码的个数，重复上述实验过程。</a:t>
            </a:r>
            <a:endParaRPr lang="zh-CN" altLang="en-US" sz="2400" cap="small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9" t="3107" r="5618"/>
          <a:stretch/>
        </p:blipFill>
        <p:spPr>
          <a:xfrm>
            <a:off x="7261943" y="1052080"/>
            <a:ext cx="1601502" cy="3155154"/>
          </a:xfrm>
          <a:prstGeom prst="rect">
            <a:avLst/>
          </a:prstGeom>
          <a:noFill/>
          <a:ln>
            <a:noFill/>
          </a:ln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3197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359" y="415080"/>
            <a:ext cx="1415772" cy="4628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cap="small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实验数据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2"/>
          <a:stretch/>
        </p:blipFill>
        <p:spPr bwMode="auto">
          <a:xfrm>
            <a:off x="133350" y="877891"/>
            <a:ext cx="8553450" cy="213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20"/>
          <p:cNvSpPr txBox="1">
            <a:spLocks noChangeArrowheads="1"/>
          </p:cNvSpPr>
          <p:nvPr/>
        </p:nvSpPr>
        <p:spPr bwMode="auto">
          <a:xfrm>
            <a:off x="213880" y="3106907"/>
            <a:ext cx="1731564" cy="4628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>
              <a:defRPr sz="2400" cap="small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实验结论：</a:t>
            </a:r>
          </a:p>
        </p:txBody>
      </p:sp>
      <p:sp>
        <p:nvSpPr>
          <p:cNvPr id="8" name="文本框 21"/>
          <p:cNvSpPr txBox="1">
            <a:spLocks noChangeArrowheads="1"/>
          </p:cNvSpPr>
          <p:nvPr/>
        </p:nvSpPr>
        <p:spPr bwMode="auto">
          <a:xfrm>
            <a:off x="1587577" y="3391850"/>
            <a:ext cx="609012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=_________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  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22"/>
          <p:cNvSpPr txBox="1">
            <a:spLocks noChangeArrowheads="1"/>
          </p:cNvSpPr>
          <p:nvPr/>
        </p:nvSpPr>
        <p:spPr bwMode="auto">
          <a:xfrm>
            <a:off x="2194125" y="3338310"/>
            <a:ext cx="41870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=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文本框 23"/>
          <p:cNvSpPr txBox="1">
            <a:spLocks noChangeArrowheads="1"/>
          </p:cNvSpPr>
          <p:nvPr/>
        </p:nvSpPr>
        <p:spPr bwMode="auto">
          <a:xfrm>
            <a:off x="4629259" y="3329920"/>
            <a:ext cx="67197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90158" y="3900396"/>
            <a:ext cx="295465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使用动滑轮的特点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：</a:t>
            </a: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314094" y="4391046"/>
            <a:ext cx="890587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</a:rPr>
              <a:t>能省一半的力，但要多移动一倍的距离，且不能改变动力的方向。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057421"/>
              </p:ext>
            </p:extLst>
          </p:nvPr>
        </p:nvGraphicFramePr>
        <p:xfrm>
          <a:off x="6563592" y="3060823"/>
          <a:ext cx="285858" cy="740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152280" imgH="393480" progId="Equation.DSMT4">
                  <p:embed/>
                </p:oleObj>
              </mc:Choice>
              <mc:Fallback>
                <p:oleObj name="Equation" r:id="rId4" imgW="15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63592" y="3060823"/>
                        <a:ext cx="285858" cy="740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7860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80254" y="156554"/>
            <a:ext cx="444063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3.</a:t>
            </a:r>
            <a:r>
              <a:rPr lang="zh-CN" altLang="en-US" dirty="0" smtClean="0">
                <a:solidFill>
                  <a:srgbClr val="FF0000"/>
                </a:solidFill>
              </a:rPr>
              <a:t>使用</a:t>
            </a:r>
            <a:r>
              <a:rPr lang="zh-CN" altLang="en-US" dirty="0">
                <a:solidFill>
                  <a:srgbClr val="FF0000"/>
                </a:solidFill>
              </a:rPr>
              <a:t>定滑轮时为什么不省力？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9" t="6636" r="11003"/>
          <a:stretch/>
        </p:blipFill>
        <p:spPr bwMode="auto">
          <a:xfrm>
            <a:off x="6660573" y="713111"/>
            <a:ext cx="2223655" cy="2527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61846" y="512365"/>
            <a:ext cx="6440827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1" lang="zh-CN" altLang="en-US" sz="24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</a:t>
            </a:r>
            <a:r>
              <a:rPr kumimoji="1" lang="zh-CN" altLang="en-US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滑轮作为杠杆</a:t>
            </a:r>
            <a:r>
              <a:rPr kumimoji="1" lang="en-US" altLang="zh-CN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kumimoji="1"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支点</a:t>
            </a:r>
            <a:r>
              <a:rPr kumimoji="1" lang="zh-CN" altLang="en-US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在绳和轮相切的</a:t>
            </a:r>
            <a:r>
              <a:rPr kumimoji="1" lang="en-US" altLang="zh-CN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kumimoji="1" lang="zh-CN" altLang="en-US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  <a:r>
              <a:rPr kumimoji="1" lang="en-US" altLang="zh-CN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拉力</a:t>
            </a:r>
            <a:r>
              <a:rPr lang="en-US" altLang="zh-CN" sz="24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kumimoji="1" lang="zh-CN" alt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动力</a:t>
            </a:r>
            <a:r>
              <a:rPr kumimoji="1" lang="en-US" altLang="zh-CN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重物的拉力是阻力</a:t>
            </a:r>
            <a:r>
              <a:rPr lang="en-US" altLang="zh-CN" sz="24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baseline="-25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臂</a:t>
            </a:r>
            <a:r>
              <a:rPr kumimoji="1" lang="en-US" altLang="zh-CN" sz="2400" i="1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kumimoji="1" lang="en-US" altLang="zh-CN" sz="2400" baseline="-250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4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是轮直径</a:t>
            </a:r>
            <a:r>
              <a:rPr kumimoji="1" lang="zh-CN" altLang="en-US" sz="2400" baseline="-250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动力臂</a:t>
            </a:r>
            <a:r>
              <a:rPr kumimoji="1" lang="en-US" altLang="zh-CN" sz="2400" i="1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kumimoji="1" lang="en-US" altLang="zh-CN" sz="2400" baseline="-250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4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轮半径。</a:t>
            </a:r>
            <a:endParaRPr kumimoji="1" lang="zh-CN" altLang="en-US" sz="2400" noProof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9623" y="2232996"/>
            <a:ext cx="681463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动滑轮的实质是一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个动力臂是阻力臂二倍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的杠杆。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1" name="Text Box 55"/>
          <p:cNvSpPr txBox="1">
            <a:spLocks noChangeArrowheads="1"/>
          </p:cNvSpPr>
          <p:nvPr/>
        </p:nvSpPr>
        <p:spPr bwMode="auto">
          <a:xfrm>
            <a:off x="414947" y="2767478"/>
            <a:ext cx="506124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根据杠杆的平衡条件：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1.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L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=F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2.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L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altLang="zh-CN" sz="2400" b="1" baseline="-250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3865" y="3241030"/>
            <a:ext cx="7066358" cy="832317"/>
            <a:chOff x="403865" y="3233027"/>
            <a:chExt cx="7066358" cy="830262"/>
          </a:xfrm>
        </p:grpSpPr>
        <p:sp>
          <p:nvSpPr>
            <p:cNvPr id="10" name="矩形 9"/>
            <p:cNvSpPr/>
            <p:nvPr/>
          </p:nvSpPr>
          <p:spPr>
            <a:xfrm>
              <a:off x="403865" y="3450109"/>
              <a:ext cx="70663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en-US" altLang="zh-CN" sz="2400" b="1" i="1" noProof="1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2400" b="1" baseline="-25000" noProof="1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noProof="1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＝</a:t>
              </a:r>
              <a:r>
                <a:rPr lang="zh-CN" altLang="en-US" sz="2400" b="1" i="1" noProof="1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noProof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i="1" noProof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2400" b="1" baseline="-25000" noProof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i="1" baseline="-25000" noProof="1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zh-CN" altLang="en-US" sz="2400" b="1" i="1" baseline="-25000" noProof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；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itchFamily="18" charset="0"/>
                </a:rPr>
                <a:t>F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  <a:r>
                <a:rPr lang="zh-CN" altLang="en-US" sz="2400" b="1" noProof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Times New Roman" pitchFamily="18" charset="0"/>
                </a:rPr>
                <a:t>F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  <a:r>
                <a:rPr lang="zh-CN" altLang="en-US" sz="2400" b="1" noProof="1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＝ </a:t>
              </a:r>
              <a:r>
                <a:rPr lang="zh-CN" altLang="en-US" sz="2400" b="1" noProof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</a:t>
              </a:r>
              <a:r>
                <a:rPr lang="en-US" altLang="zh-CN" sz="2400" b="1" i="1" noProof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G </a:t>
              </a:r>
              <a:r>
                <a:rPr lang="zh-CN" altLang="en-US" sz="2400" noProof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（不计</a:t>
              </a:r>
              <a:r>
                <a:rPr lang="zh-CN" altLang="en-US" sz="2400" noProof="1" smtClean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摩擦和动滑轮重）</a:t>
              </a:r>
              <a:endParaRPr lang="en-US" altLang="zh-CN" sz="2400" noProof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9" name="组合 39946"/>
            <p:cNvGrpSpPr>
              <a:grpSpLocks/>
            </p:cNvGrpSpPr>
            <p:nvPr/>
          </p:nvGrpSpPr>
          <p:grpSpPr bwMode="auto">
            <a:xfrm>
              <a:off x="3317267" y="3233027"/>
              <a:ext cx="338138" cy="830262"/>
              <a:chOff x="0" y="0"/>
              <a:chExt cx="213" cy="523"/>
            </a:xfrm>
          </p:grpSpPr>
          <p:sp>
            <p:nvSpPr>
              <p:cNvPr id="20" name="矩形 399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3" cy="5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omic Sans MS" pitchFamily="66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omic Sans MS" pitchFamily="66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omic Sans MS" pitchFamily="66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omic Sans MS" pitchFamily="66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omic Sans MS" pitchFamily="66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omic Sans MS" pitchFamily="66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omic Sans MS" pitchFamily="66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omic Sans MS" pitchFamily="66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omic Sans MS" pitchFamily="66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</a:p>
              <a:p>
                <a:pPr eaLnBrk="1" hangingPunct="1"/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21" name="直接连接符 39948"/>
              <p:cNvSpPr>
                <a:spLocks noChangeShapeType="1"/>
              </p:cNvSpPr>
              <p:nvPr/>
            </p:nvSpPr>
            <p:spPr bwMode="auto">
              <a:xfrm>
                <a:off x="34" y="278"/>
                <a:ext cx="159" cy="0"/>
              </a:xfrm>
              <a:prstGeom prst="line">
                <a:avLst/>
              </a:prstGeom>
              <a:noFill/>
              <a:ln w="222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buFont typeface="Arial" charset="0"/>
                  <a:buNone/>
                  <a:defRPr/>
                </a:pPr>
                <a:endPara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endParaRPr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209623" y="4052116"/>
            <a:ext cx="790567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绳子自由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端移动的距离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和物体升高的高度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itchFamily="18" charset="0"/>
              </a:rPr>
              <a:t>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itchFamily="18" charset="0"/>
              </a:rPr>
              <a:t>物</a:t>
            </a:r>
            <a:endParaRPr lang="en-US" altLang="zh-CN" sz="2400" b="1" baseline="-250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94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057" y="195158"/>
            <a:ext cx="1887694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三、滑轮组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19675" y="1702915"/>
            <a:ext cx="8341213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滑轮组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：将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定滑轮和动滑轮组合在一起就组成了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滑轮组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它既省力又改变方向。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00910" y="864783"/>
            <a:ext cx="1483478" cy="466286"/>
            <a:chOff x="304174" y="283603"/>
            <a:chExt cx="805885" cy="741476"/>
          </a:xfrm>
        </p:grpSpPr>
        <p:sp>
          <p:nvSpPr>
            <p:cNvPr id="10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问题思考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599052" y="658802"/>
            <a:ext cx="82399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1260000"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定滑轮能改变拉力的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方向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不能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省力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动滑轮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能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省力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不能改变拉力的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方向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将两者的优点结合在一起吗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？</a:t>
            </a:r>
            <a:endParaRPr lang="zh-CN" altLang="en-US" sz="24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8223" y="2843640"/>
            <a:ext cx="1483478" cy="466286"/>
            <a:chOff x="304174" y="283603"/>
            <a:chExt cx="805885" cy="741476"/>
          </a:xfrm>
        </p:grpSpPr>
        <p:sp>
          <p:nvSpPr>
            <p:cNvPr id="14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00910" y="3306447"/>
            <a:ext cx="3735328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由一个</a:t>
            </a:r>
            <a:r>
              <a:rPr kumimoji="1"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</a:t>
            </a: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滑轮和一个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r>
              <a:rPr kumimoji="1"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滑轮组成</a:t>
            </a: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滑轮组有</a:t>
            </a:r>
            <a:r>
              <a:rPr kumimoji="1"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几种组合</a:t>
            </a:r>
            <a:r>
              <a:rPr kumimoji="1"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kumimoji="1"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这样的组合各有什么特点？</a:t>
            </a:r>
            <a:endParaRPr kumimoji="1"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76957" y="2857483"/>
            <a:ext cx="172354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cap="sm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滑轮的组合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867" y="2313082"/>
            <a:ext cx="4463098" cy="2045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529831" y="4331474"/>
            <a:ext cx="172354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两个定滑轮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37338" y="4331473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一定一动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6023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6" grpId="0"/>
      <p:bldP spid="17" grpId="0"/>
      <p:bldP spid="4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14968" y="320158"/>
            <a:ext cx="197842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cap="small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</a:t>
            </a:r>
            <a:r>
              <a:rPr lang="zh-CN" altLang="en-US" sz="2400" cap="small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滑轮</a:t>
            </a:r>
            <a:r>
              <a:rPr lang="zh-CN" altLang="en-US" sz="2400" cap="small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的组合</a:t>
            </a:r>
          </a:p>
        </p:txBody>
      </p:sp>
      <p:grpSp>
        <p:nvGrpSpPr>
          <p:cNvPr id="12" name="组合 4"/>
          <p:cNvGrpSpPr>
            <a:grpSpLocks/>
          </p:cNvGrpSpPr>
          <p:nvPr/>
        </p:nvGrpSpPr>
        <p:grpSpPr bwMode="auto">
          <a:xfrm>
            <a:off x="4801998" y="2208313"/>
            <a:ext cx="900000" cy="2131188"/>
            <a:chOff x="6156176" y="2323526"/>
            <a:chExt cx="1152525" cy="3779897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99" t="2080" r="71085" b="42502"/>
            <a:stretch>
              <a:fillRect/>
            </a:stretch>
          </p:blipFill>
          <p:spPr bwMode="auto">
            <a:xfrm>
              <a:off x="6156176" y="2323526"/>
              <a:ext cx="1152525" cy="32004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69"/>
            <p:cNvSpPr txBox="1">
              <a:spLocks noChangeArrowheads="1"/>
            </p:cNvSpPr>
            <p:nvPr/>
          </p:nvSpPr>
          <p:spPr bwMode="auto">
            <a:xfrm>
              <a:off x="6352399" y="5284609"/>
              <a:ext cx="533400" cy="8188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itchFamily="18" charset="0"/>
                </a:rPr>
                <a:t>G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10299" y="2170109"/>
            <a:ext cx="1049931" cy="1802515"/>
            <a:chOff x="7097080" y="2932577"/>
            <a:chExt cx="1049931" cy="1798064"/>
          </a:xfrm>
        </p:grpSpPr>
        <p:sp>
          <p:nvSpPr>
            <p:cNvPr id="15" name="Text Box 194"/>
            <p:cNvSpPr txBox="1">
              <a:spLocks noChangeArrowheads="1"/>
            </p:cNvSpPr>
            <p:nvPr/>
          </p:nvSpPr>
          <p:spPr bwMode="auto">
            <a:xfrm>
              <a:off x="7097080" y="2932577"/>
              <a:ext cx="84064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  <a:defRPr sz="28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dirty="0"/>
                <a:t>n=2</a:t>
              </a:r>
            </a:p>
          </p:txBody>
        </p:sp>
        <p:sp>
          <p:nvSpPr>
            <p:cNvPr id="18" name="Text Box 195"/>
            <p:cNvSpPr txBox="1">
              <a:spLocks noChangeArrowheads="1"/>
            </p:cNvSpPr>
            <p:nvPr/>
          </p:nvSpPr>
          <p:spPr bwMode="auto">
            <a:xfrm>
              <a:off x="7097080" y="4268976"/>
              <a:ext cx="104660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  <a:defRPr sz="2800" b="1" i="1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0" dirty="0"/>
                <a:t>S=</a:t>
              </a:r>
              <a:r>
                <a:rPr lang="en-US" altLang="zh-CN" sz="2400" b="0" i="0" dirty="0"/>
                <a:t>2</a:t>
              </a:r>
              <a:r>
                <a:rPr lang="en-US" altLang="zh-CN" sz="2400" b="0" dirty="0"/>
                <a:t>h</a:t>
              </a:r>
            </a:p>
          </p:txBody>
        </p:sp>
        <p:graphicFrame>
          <p:nvGraphicFramePr>
            <p:cNvPr id="20" name="对象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97622661"/>
                </p:ext>
              </p:extLst>
            </p:nvPr>
          </p:nvGraphicFramePr>
          <p:xfrm>
            <a:off x="7097080" y="3537197"/>
            <a:ext cx="1049931" cy="6916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4" name="Equation" r:id="rId4" imgW="596880" imgH="393480" progId="Equation.DSMT4">
                    <p:embed/>
                  </p:oleObj>
                </mc:Choice>
                <mc:Fallback>
                  <p:oleObj name="Equation" r:id="rId4" imgW="59688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97080" y="3537197"/>
                          <a:ext cx="1049931" cy="6916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3"/>
          <p:cNvGrpSpPr>
            <a:grpSpLocks/>
          </p:cNvGrpSpPr>
          <p:nvPr/>
        </p:nvGrpSpPr>
        <p:grpSpPr bwMode="auto">
          <a:xfrm>
            <a:off x="1059873" y="2170110"/>
            <a:ext cx="948825" cy="2192498"/>
            <a:chOff x="3661564" y="2357807"/>
            <a:chExt cx="1463477" cy="3755883"/>
          </a:xfrm>
        </p:grpSpPr>
        <p:pic>
          <p:nvPicPr>
            <p:cNvPr id="10" name="图片 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59" t="-37" r="64085" b="45342"/>
            <a:stretch/>
          </p:blipFill>
          <p:spPr bwMode="auto">
            <a:xfrm>
              <a:off x="3661564" y="2357807"/>
              <a:ext cx="1463477" cy="3073799"/>
            </a:xfrm>
            <a:prstGeom prst="rect">
              <a:avLst/>
            </a:prstGeom>
            <a:noFill/>
            <a:ln>
              <a:noFill/>
            </a:ln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69"/>
            <p:cNvSpPr txBox="1">
              <a:spLocks noChangeArrowheads="1"/>
            </p:cNvSpPr>
            <p:nvPr/>
          </p:nvSpPr>
          <p:spPr bwMode="auto">
            <a:xfrm>
              <a:off x="4006280" y="5322830"/>
              <a:ext cx="533399" cy="790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itchFamily="18" charset="0"/>
                </a:rPr>
                <a:t>G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229509" y="2177636"/>
            <a:ext cx="1241492" cy="1667009"/>
            <a:chOff x="870404" y="3006351"/>
            <a:chExt cx="1177607" cy="1601571"/>
          </a:xfrm>
        </p:grpSpPr>
        <p:sp>
          <p:nvSpPr>
            <p:cNvPr id="17" name="Text Box 195"/>
            <p:cNvSpPr txBox="1">
              <a:spLocks noChangeArrowheads="1"/>
            </p:cNvSpPr>
            <p:nvPr/>
          </p:nvSpPr>
          <p:spPr bwMode="auto">
            <a:xfrm>
              <a:off x="870404" y="3006351"/>
              <a:ext cx="871033" cy="502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dirty="0">
                  <a:solidFill>
                    <a:srgbClr val="FF0000"/>
                  </a:solidFill>
                  <a:latin typeface="Times New Roman" pitchFamily="18" charset="0"/>
                </a:rPr>
                <a:t>n=3</a:t>
              </a:r>
            </a:p>
          </p:txBody>
        </p:sp>
        <p:sp>
          <p:nvSpPr>
            <p:cNvPr id="21" name="Text Box 195"/>
            <p:cNvSpPr txBox="1">
              <a:spLocks noChangeArrowheads="1"/>
            </p:cNvSpPr>
            <p:nvPr/>
          </p:nvSpPr>
          <p:spPr bwMode="auto">
            <a:xfrm>
              <a:off x="914982" y="4105241"/>
              <a:ext cx="1086589" cy="502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  <a:defRPr sz="2800" b="1" i="1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0" dirty="0"/>
                <a:t>S</a:t>
              </a:r>
              <a:r>
                <a:rPr lang="en-US" altLang="zh-CN" sz="2400" b="0" dirty="0" smtClean="0"/>
                <a:t>=</a:t>
              </a:r>
              <a:r>
                <a:rPr lang="en-US" altLang="zh-CN" sz="2400" b="0" i="0" dirty="0" smtClean="0"/>
                <a:t>3</a:t>
              </a:r>
              <a:r>
                <a:rPr lang="en-US" altLang="zh-CN" b="0" dirty="0" smtClean="0"/>
                <a:t>h</a:t>
              </a:r>
              <a:endParaRPr lang="en-US" altLang="zh-CN" b="0" dirty="0"/>
            </a:p>
          </p:txBody>
        </p:sp>
        <p:graphicFrame>
          <p:nvGraphicFramePr>
            <p:cNvPr id="22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44464731"/>
                </p:ext>
              </p:extLst>
            </p:nvPr>
          </p:nvGraphicFramePr>
          <p:xfrm>
            <a:off x="870404" y="3486183"/>
            <a:ext cx="1177607" cy="736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" name="Equation" r:id="rId7" imgW="583920" imgH="393480" progId="Equation.DSMT4">
                    <p:embed/>
                  </p:oleObj>
                </mc:Choice>
                <mc:Fallback>
                  <p:oleObj name="Equation" r:id="rId7" imgW="58392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70404" y="3486183"/>
                          <a:ext cx="1177607" cy="7362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Text Box 195"/>
          <p:cNvSpPr txBox="1">
            <a:spLocks noChangeArrowheads="1"/>
          </p:cNvSpPr>
          <p:nvPr/>
        </p:nvSpPr>
        <p:spPr bwMode="auto">
          <a:xfrm>
            <a:off x="537565" y="853976"/>
            <a:ext cx="3120192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承担重的绳子段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195"/>
          <p:cNvSpPr txBox="1">
            <a:spLocks noChangeArrowheads="1"/>
          </p:cNvSpPr>
          <p:nvPr/>
        </p:nvSpPr>
        <p:spPr bwMode="auto">
          <a:xfrm>
            <a:off x="3866282" y="853976"/>
            <a:ext cx="3348792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绳子末端移动的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距离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2723" y="1438412"/>
            <a:ext cx="487505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在不计绳重、摩擦及动滑轮自重时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87034" y="4341179"/>
            <a:ext cx="480131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使用滑轮组省了力，但是费距离。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0792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8976" y="140090"/>
            <a:ext cx="320953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使用滑轮组的特点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：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73369" y="566220"/>
            <a:ext cx="8434675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）拉力 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的大小与吊起动滑轮的绳子段数 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有关。动滑轮被几段绳子吊起，所用的力就是物重的几分之一即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92216" y="3271258"/>
            <a:ext cx="8492186" cy="127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）拉力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绳子自由端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移动距离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是物体上升高度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倍，即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 = </a:t>
            </a:r>
            <a:r>
              <a:rPr lang="en-US" altLang="zh-CN" sz="2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07204" y="2488274"/>
            <a:ext cx="8449184" cy="782983"/>
            <a:chOff x="424204" y="2553072"/>
            <a:chExt cx="8449184" cy="781050"/>
          </a:xfrm>
        </p:grpSpPr>
        <p:grpSp>
          <p:nvGrpSpPr>
            <p:cNvPr id="27" name="Group 15"/>
            <p:cNvGrpSpPr>
              <a:grpSpLocks/>
            </p:cNvGrpSpPr>
            <p:nvPr/>
          </p:nvGrpSpPr>
          <p:grpSpPr bwMode="auto">
            <a:xfrm>
              <a:off x="4636350" y="2553072"/>
              <a:ext cx="4237038" cy="781050"/>
              <a:chOff x="2949" y="2382"/>
              <a:chExt cx="2669" cy="492"/>
            </a:xfrm>
          </p:grpSpPr>
          <p:sp>
            <p:nvSpPr>
              <p:cNvPr id="28" name="Text Box 16"/>
              <p:cNvSpPr txBox="1">
                <a:spLocks noChangeArrowheads="1"/>
              </p:cNvSpPr>
              <p:nvPr/>
            </p:nvSpPr>
            <p:spPr bwMode="auto">
              <a:xfrm>
                <a:off x="2949" y="2440"/>
                <a:ext cx="266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F=    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G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G</a:t>
                </a:r>
                <a:r>
                  <a:rPr lang="zh-CN" altLang="en-US" sz="2400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动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）</a:t>
                </a:r>
              </a:p>
            </p:txBody>
          </p:sp>
          <p:grpSp>
            <p:nvGrpSpPr>
              <p:cNvPr id="29" name="Group 17"/>
              <p:cNvGrpSpPr>
                <a:grpSpLocks/>
              </p:cNvGrpSpPr>
              <p:nvPr/>
            </p:nvGrpSpPr>
            <p:grpSpPr bwMode="auto">
              <a:xfrm>
                <a:off x="3486" y="2382"/>
                <a:ext cx="274" cy="492"/>
                <a:chOff x="3680" y="3301"/>
                <a:chExt cx="283" cy="567"/>
              </a:xfrm>
            </p:grpSpPr>
            <p:sp>
              <p:nvSpPr>
                <p:cNvPr id="3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680" y="3301"/>
                  <a:ext cx="209" cy="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40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</p:txBody>
            </p:sp>
            <p:sp>
              <p:nvSpPr>
                <p:cNvPr id="31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3704" y="3533"/>
                  <a:ext cx="191" cy="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</a:p>
              </p:txBody>
            </p:sp>
            <p:sp>
              <p:nvSpPr>
                <p:cNvPr id="32" name="Line 20"/>
                <p:cNvSpPr>
                  <a:spLocks noChangeShapeType="1"/>
                </p:cNvSpPr>
                <p:nvPr/>
              </p:nvSpPr>
              <p:spPr bwMode="auto">
                <a:xfrm>
                  <a:off x="3680" y="3611"/>
                  <a:ext cx="283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" name="矩形 2"/>
            <p:cNvSpPr>
              <a:spLocks noChangeArrowheads="1"/>
            </p:cNvSpPr>
            <p:nvPr/>
          </p:nvSpPr>
          <p:spPr bwMode="auto">
            <a:xfrm>
              <a:off x="424204" y="2683153"/>
              <a:ext cx="44935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不计绳重和摩擦但考虑滑轮重：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50590" y="1727074"/>
            <a:ext cx="5586693" cy="832318"/>
            <a:chOff x="450589" y="1722809"/>
            <a:chExt cx="5586693" cy="830263"/>
          </a:xfrm>
        </p:grpSpPr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4456132" y="1722809"/>
              <a:ext cx="1581150" cy="830263"/>
              <a:chOff x="1677" y="2859"/>
              <a:chExt cx="996" cy="523"/>
            </a:xfrm>
          </p:grpSpPr>
          <p:sp>
            <p:nvSpPr>
              <p:cNvPr id="7" name="Rectangle 9"/>
              <p:cNvSpPr>
                <a:spLocks noChangeArrowheads="1"/>
              </p:cNvSpPr>
              <p:nvPr/>
            </p:nvSpPr>
            <p:spPr bwMode="auto">
              <a:xfrm>
                <a:off x="1677" y="2988"/>
                <a:ext cx="996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F =            </a:t>
                </a:r>
              </a:p>
            </p:txBody>
          </p:sp>
          <p:grpSp>
            <p:nvGrpSpPr>
              <p:cNvPr id="8" name="Group 12"/>
              <p:cNvGrpSpPr>
                <a:grpSpLocks/>
              </p:cNvGrpSpPr>
              <p:nvPr/>
            </p:nvGrpSpPr>
            <p:grpSpPr bwMode="auto">
              <a:xfrm>
                <a:off x="2015" y="2859"/>
                <a:ext cx="242" cy="523"/>
                <a:chOff x="3071" y="3011"/>
                <a:chExt cx="242" cy="523"/>
              </a:xfrm>
            </p:grpSpPr>
            <p:sp>
              <p:nvSpPr>
                <p:cNvPr id="10" name="Rectangle 10"/>
                <p:cNvSpPr>
                  <a:spLocks noChangeArrowheads="1"/>
                </p:cNvSpPr>
                <p:nvPr/>
              </p:nvSpPr>
              <p:spPr bwMode="auto">
                <a:xfrm>
                  <a:off x="3071" y="3011"/>
                  <a:ext cx="242" cy="5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buFont typeface="Arial" pitchFamily="34" charset="0"/>
                    <a:buNone/>
                  </a:pPr>
                  <a:r>
                    <a:rPr lang="en-US" altLang="zh-CN" sz="2400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</a:p>
                <a:p>
                  <a:pPr algn="ctr">
                    <a:buFont typeface="Arial" pitchFamily="34" charset="0"/>
                    <a:buNone/>
                  </a:pPr>
                  <a:r>
                    <a:rPr lang="en-US" altLang="zh-CN" sz="2400" i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n</a:t>
                  </a:r>
                </a:p>
              </p:txBody>
            </p:sp>
            <p:sp>
              <p:nvSpPr>
                <p:cNvPr id="11" name="Line 11"/>
                <p:cNvSpPr>
                  <a:spLocks noChangeShapeType="1"/>
                </p:cNvSpPr>
                <p:nvPr/>
              </p:nvSpPr>
              <p:spPr bwMode="auto">
                <a:xfrm>
                  <a:off x="3112" y="3316"/>
                  <a:ext cx="156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buFont typeface="Arial" pitchFamily="34" charset="0"/>
                    <a:buNone/>
                  </a:pPr>
                  <a:endParaRPr lang="zh-CN" altLang="zh-CN" sz="24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" name="Rectangle 13"/>
              <p:cNvSpPr>
                <a:spLocks noChangeArrowheads="1"/>
              </p:cNvSpPr>
              <p:nvPr/>
            </p:nvSpPr>
            <p:spPr bwMode="auto">
              <a:xfrm>
                <a:off x="2188" y="3008"/>
                <a:ext cx="43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altLang="zh-CN" sz="2400" i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   </a:t>
                </a:r>
              </a:p>
            </p:txBody>
          </p:sp>
        </p:grp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450589" y="1907109"/>
              <a:ext cx="418576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不计动滑轮重、绳重和摩擦：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0409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3104" y="1230899"/>
            <a:ext cx="4320000" cy="2357484"/>
            <a:chOff x="1415464" y="3307438"/>
            <a:chExt cx="4320000" cy="2351663"/>
          </a:xfrm>
        </p:grpSpPr>
        <p:pic>
          <p:nvPicPr>
            <p:cNvPr id="3" name="图片 2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2" t="28889" r="6888" b="24714"/>
            <a:stretch/>
          </p:blipFill>
          <p:spPr>
            <a:xfrm rot="10800000">
              <a:off x="1415464" y="3307438"/>
              <a:ext cx="43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4" name="矩形 3"/>
            <p:cNvSpPr/>
            <p:nvPr/>
          </p:nvSpPr>
          <p:spPr>
            <a:xfrm>
              <a:off x="2098136" y="5197436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应用中的滑轮组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54914" y="950874"/>
            <a:ext cx="1469828" cy="2637509"/>
            <a:chOff x="7197474" y="2656443"/>
            <a:chExt cx="1469828" cy="2630997"/>
          </a:xfrm>
        </p:grpSpPr>
        <p:pic>
          <p:nvPicPr>
            <p:cNvPr id="6" name="图片 5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43" t="46584" r="21184" b="24685"/>
            <a:stretch/>
          </p:blipFill>
          <p:spPr>
            <a:xfrm rot="5400000">
              <a:off x="6920179" y="3016443"/>
              <a:ext cx="1800000" cy="10800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7" name="矩形 6"/>
            <p:cNvSpPr/>
            <p:nvPr/>
          </p:nvSpPr>
          <p:spPr>
            <a:xfrm>
              <a:off x="7197474" y="4456443"/>
              <a:ext cx="14698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实验室中的滑轮组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04688" y="482985"/>
            <a:ext cx="474841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</a:rPr>
              <a:t>滑轮组在起重机械中有广泛应用</a:t>
            </a:r>
          </a:p>
        </p:txBody>
      </p:sp>
      <p:sp>
        <p:nvSpPr>
          <p:cNvPr id="9" name="矩形 8"/>
          <p:cNvSpPr/>
          <p:nvPr/>
        </p:nvSpPr>
        <p:spPr>
          <a:xfrm>
            <a:off x="843468" y="3973796"/>
            <a:ext cx="541686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</a:rPr>
              <a:t>滑轮组被广泛用在吊车等工程机械上。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584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37769" y="214393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09936" y="21590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317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1328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520614" y="3956706"/>
            <a:ext cx="539754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本堂重点：滑轮的使用方法和特点。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2505" y="4419514"/>
            <a:ext cx="462086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：滑轮组的使用特点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04" y="913900"/>
            <a:ext cx="7589837" cy="3026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52353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69495" y="103389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120854" y="190885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84119" y="190887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24347" y="540639"/>
            <a:ext cx="631811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：定滑轮和动滑轮的使用特点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64" y="898426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69149" y="1402388"/>
            <a:ext cx="8477250" cy="2142064"/>
          </a:xfrm>
          <a:prstGeom prst="rect">
            <a:avLst/>
          </a:prstGeom>
          <a:noFill/>
          <a:ln/>
        </p:spPr>
        <p:txBody>
          <a:bodyPr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2019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四川德阳）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如图所示，分别用甲、乙两种形式的滑轮组把重为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 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的物体匀速向上提起．已知每个滑轮重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 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，忽略绳子的重力以及滑轮与绳子的摩擦，图甲中车对绳子的拉力为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，图乙中人对绳子的拉力为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________N.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235629" y="3102198"/>
            <a:ext cx="723275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400 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011858" y="3081643"/>
            <a:ext cx="723275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210 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9" t="4305" r="21013" b="8423"/>
          <a:stretch/>
        </p:blipFill>
        <p:spPr bwMode="auto">
          <a:xfrm>
            <a:off x="3179615" y="3658755"/>
            <a:ext cx="3287398" cy="1309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335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7537" y="252661"/>
            <a:ext cx="2963742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68086" y="783111"/>
            <a:ext cx="8477250" cy="2590167"/>
          </a:xfrm>
          <a:prstGeom prst="rect">
            <a:avLst/>
          </a:prstGeom>
          <a:noFill/>
          <a:ln/>
        </p:spPr>
        <p:txBody>
          <a:bodyPr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2019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海南中考）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小谦想把被台风刮倒的树拉正．他把绳子的一端系在乙树上，然后绕过甲树用力拉绳子，这样做有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段绳子拉甲树．如果不计绳重和摩擦，甲树受到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300 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拉力，则小谦对绳子的拉力至少为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__________N.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14723" y="1994862"/>
            <a:ext cx="415498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296694" y="2579657"/>
            <a:ext cx="723275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150 </a:t>
            </a:r>
          </a:p>
        </p:txBody>
      </p:sp>
      <p:pic>
        <p:nvPicPr>
          <p:cNvPr id="8" name="Picture 4" descr="E:\任秀焕\天府\课时达标\8下教科物理\H96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745" y="3346193"/>
            <a:ext cx="3753932" cy="169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329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112" y="134246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3380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17321" y="67113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50112" y="957390"/>
            <a:ext cx="1483478" cy="466286"/>
            <a:chOff x="304174" y="283603"/>
            <a:chExt cx="805885" cy="741476"/>
          </a:xfrm>
        </p:grpSpPr>
        <p:sp>
          <p:nvSpPr>
            <p:cNvPr id="22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观察思考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76986" y="4419514"/>
            <a:ext cx="512420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在装卸设备中，滑轮起什么作用？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386" name="Picture 2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r="4849" b="4767"/>
          <a:stretch/>
        </p:blipFill>
        <p:spPr bwMode="auto">
          <a:xfrm>
            <a:off x="891851" y="2180476"/>
            <a:ext cx="2880000" cy="2165347"/>
          </a:xfrm>
          <a:prstGeom prst="rect">
            <a:avLst/>
          </a:prstGeom>
          <a:noFill/>
          <a:ln>
            <a:noFill/>
          </a:ln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"/>
          <p:cNvSpPr txBox="1"/>
          <p:nvPr/>
        </p:nvSpPr>
        <p:spPr>
          <a:xfrm>
            <a:off x="1715675" y="671136"/>
            <a:ext cx="6885278" cy="12032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繁忙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的码头上，装卸集装箱的装卸桥、大型吊车上，都有一个部件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-----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滑轮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7" name="图片 6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495" y="2121577"/>
            <a:ext cx="2880000" cy="2165347"/>
          </a:xfrm>
          <a:prstGeom prst="rect">
            <a:avLst/>
          </a:prstGeom>
          <a:noFill/>
          <a:ln>
            <a:noFill/>
          </a:ln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0" name="椭圆形标注 9"/>
          <p:cNvSpPr/>
          <p:nvPr/>
        </p:nvSpPr>
        <p:spPr>
          <a:xfrm>
            <a:off x="2454530" y="2298862"/>
            <a:ext cx="474562" cy="519348"/>
          </a:xfrm>
          <a:prstGeom prst="wedgeEllipseCallout">
            <a:avLst>
              <a:gd name="adj1" fmla="val 426215"/>
              <a:gd name="adj2" fmla="val -186071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5826621" y="2866848"/>
            <a:ext cx="474562" cy="519348"/>
          </a:xfrm>
          <a:prstGeom prst="wedgeEllipseCallout">
            <a:avLst>
              <a:gd name="adj1" fmla="val -168907"/>
              <a:gd name="adj2" fmla="val -303214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72491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4877" y="636646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04281" y="166941"/>
            <a:ext cx="461028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滑轮组的使用特点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2118" y="1161161"/>
            <a:ext cx="8271164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郴州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利用如图所示的滑轮组匀速提升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的重物，动滑轮重为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（不计绳重与摩擦），则拉力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的大小为（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117" y="2460417"/>
            <a:ext cx="987135" cy="229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37973" y="2995575"/>
            <a:ext cx="4572000" cy="12033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70N                          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100N	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105N	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110N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93086" y="2395314"/>
            <a:ext cx="444352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 eaLnBrk="0" hangingPunct="0">
              <a:defRPr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r>
              <a:rPr lang="en-US" altLang="zh-CN" sz="2800" dirty="0" smtClean="0"/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4679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4632" y="175568"/>
            <a:ext cx="2249336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319" y="781711"/>
            <a:ext cx="8580377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自贡）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的重分别为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10N,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滑轮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和绳子的重忽略不计，此时物体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在水平面上向右作匀速直线运动，若用力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向左拉物体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，使物体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向左作匀速直线运动，则（　　）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059" y="2896595"/>
            <a:ext cx="2261733" cy="137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98763" y="3212509"/>
            <a:ext cx="514350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pt-B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pt-B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pt-B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20N	</a:t>
            </a:r>
            <a:r>
              <a:rPr lang="pt-B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</a:t>
            </a:r>
            <a:r>
              <a:rPr lang="zh-CN" alt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pt-B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pt-B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10N	</a:t>
            </a:r>
            <a:endParaRPr lang="pt-BR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pt-B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pt-B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pt-B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5N	</a:t>
            </a:r>
            <a:r>
              <a:rPr lang="pt-B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</a:t>
            </a:r>
            <a:r>
              <a:rPr lang="zh-CN" alt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pt-B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pt-B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30N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237544" y="2571234"/>
            <a:ext cx="423513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 eaLnBrk="0" hangingPunct="0">
              <a:defRPr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r>
              <a:rPr lang="en-US" altLang="zh-CN" sz="2800" dirty="0" smtClean="0"/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9061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6625"/>
          <p:cNvSpPr txBox="1"/>
          <p:nvPr/>
        </p:nvSpPr>
        <p:spPr>
          <a:xfrm>
            <a:off x="124575" y="245370"/>
            <a:ext cx="8645352" cy="1203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建筑工地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上的大吊车一次能把几吨重的器材吊到高空作业面上，你知道吊车是怎样把它们拉上去的吗？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43949" y="1448670"/>
            <a:ext cx="3667991" cy="2597114"/>
            <a:chOff x="192110" y="1393553"/>
            <a:chExt cx="3667991" cy="2590701"/>
          </a:xfrm>
        </p:grpSpPr>
        <p:grpSp>
          <p:nvGrpSpPr>
            <p:cNvPr id="9" name="组合 8"/>
            <p:cNvGrpSpPr/>
            <p:nvPr/>
          </p:nvGrpSpPr>
          <p:grpSpPr>
            <a:xfrm>
              <a:off x="192110" y="1393553"/>
              <a:ext cx="3667991" cy="2590701"/>
              <a:chOff x="537610" y="1101147"/>
              <a:chExt cx="3667991" cy="2590701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239" t="-5189" r="16647" b="1"/>
              <a:stretch/>
            </p:blipFill>
            <p:spPr bwMode="auto">
              <a:xfrm>
                <a:off x="706583" y="1675925"/>
                <a:ext cx="3293917" cy="2015923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0" dist="50800" dir="5400000" algn="ctr" rotWithShape="0">
                  <a:srgbClr val="000000">
                    <a:alpha val="43137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矩形 3"/>
              <p:cNvSpPr/>
              <p:nvPr/>
            </p:nvSpPr>
            <p:spPr>
              <a:xfrm>
                <a:off x="537610" y="1101147"/>
                <a:ext cx="36679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吊车上有个轮子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——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滑轮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" name="椭圆形标注 4"/>
            <p:cNvSpPr/>
            <p:nvPr/>
          </p:nvSpPr>
          <p:spPr>
            <a:xfrm>
              <a:off x="1504082" y="2779890"/>
              <a:ext cx="503958" cy="518066"/>
            </a:xfrm>
            <a:prstGeom prst="wedgeEllipseCallout">
              <a:avLst>
                <a:gd name="adj1" fmla="val 261642"/>
                <a:gd name="adj2" fmla="val -320833"/>
              </a:avLst>
            </a:prstGeom>
            <a:noFill/>
            <a:ln w="28575" cap="flat">
              <a:solidFill>
                <a:srgbClr val="002060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27788" y="1334057"/>
            <a:ext cx="4226502" cy="3424776"/>
            <a:chOff x="4127788" y="1330763"/>
            <a:chExt cx="4226502" cy="3416320"/>
          </a:xfrm>
        </p:grpSpPr>
        <p:grpSp>
          <p:nvGrpSpPr>
            <p:cNvPr id="10" name="组合 9"/>
            <p:cNvGrpSpPr/>
            <p:nvPr/>
          </p:nvGrpSpPr>
          <p:grpSpPr>
            <a:xfrm>
              <a:off x="6287497" y="1402788"/>
              <a:ext cx="2066793" cy="3325059"/>
              <a:chOff x="6287497" y="1445093"/>
              <a:chExt cx="2066793" cy="3325059"/>
            </a:xfrm>
          </p:grpSpPr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93" t="3469" r="3148" b="3222"/>
              <a:stretch/>
            </p:blipFill>
            <p:spPr bwMode="auto">
              <a:xfrm>
                <a:off x="6287497" y="1445093"/>
                <a:ext cx="2066793" cy="286339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0" dist="50800" dir="5400000" algn="ctr" rotWithShape="0">
                  <a:srgbClr val="000000">
                    <a:alpha val="43137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6582986" y="4308487"/>
                <a:ext cx="14086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汉代砖刻</a:t>
                </a:r>
                <a:endPara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 rot="10800000" flipV="1">
              <a:off x="4127788" y="1330763"/>
              <a:ext cx="2062293" cy="3416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cap="small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我国</a:t>
              </a:r>
              <a:r>
                <a:rPr lang="zh-CN" altLang="en-US" sz="2400" cap="small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很早就有使用滑轮的记载</a:t>
              </a:r>
              <a:r>
                <a:rPr lang="zh-CN" altLang="en-US" sz="2400" cap="small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，右图</a:t>
              </a:r>
              <a:r>
                <a:rPr lang="zh-CN" altLang="en-US" sz="2400" cap="small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说明我国古代矿山早已采用滑轮做起吊机械了。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3634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021447" y="242284"/>
            <a:ext cx="2309090" cy="441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生活中的滑轮</a:t>
            </a:r>
          </a:p>
        </p:txBody>
      </p:sp>
      <p:pic>
        <p:nvPicPr>
          <p:cNvPr id="14" name="图片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080" y="857265"/>
            <a:ext cx="2700000" cy="1804455"/>
          </a:xfrm>
          <a:prstGeom prst="rect">
            <a:avLst/>
          </a:prstGeom>
          <a:noFill/>
          <a:ln>
            <a:noFill/>
          </a:ln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" t="3388" r="15713" b="27249"/>
          <a:stretch/>
        </p:blipFill>
        <p:spPr bwMode="auto">
          <a:xfrm>
            <a:off x="787443" y="2894611"/>
            <a:ext cx="2930235" cy="1866836"/>
          </a:xfrm>
          <a:prstGeom prst="rect">
            <a:avLst/>
          </a:prstGeom>
          <a:noFill/>
          <a:ln>
            <a:noFill/>
          </a:ln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787443" y="857265"/>
            <a:ext cx="2815117" cy="1804456"/>
            <a:chOff x="1136621" y="821121"/>
            <a:chExt cx="2815117" cy="1800001"/>
          </a:xfrm>
        </p:grpSpPr>
        <p:pic>
          <p:nvPicPr>
            <p:cNvPr id="10242" name="Picture 2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1" t="3831" r="5151" b="6322"/>
            <a:stretch/>
          </p:blipFill>
          <p:spPr bwMode="auto">
            <a:xfrm>
              <a:off x="2151738" y="821121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3" descr="image002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6621" y="821122"/>
              <a:ext cx="1015117" cy="18000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Picture 4"/>
          <p:cNvPicPr preferRelativeResize="0"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0" t="16754" r="22027" b="26920"/>
          <a:stretch/>
        </p:blipFill>
        <p:spPr bwMode="auto">
          <a:xfrm>
            <a:off x="4954005" y="2894610"/>
            <a:ext cx="2700000" cy="1804455"/>
          </a:xfrm>
          <a:prstGeom prst="rect">
            <a:avLst/>
          </a:prstGeom>
          <a:noFill/>
          <a:ln>
            <a:noFill/>
          </a:ln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7471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28600" y="359706"/>
            <a:ext cx="607868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滑轮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是一个周边有槽，能绕轴转动的小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轮。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76127" y="812363"/>
            <a:ext cx="3854568" cy="1904923"/>
            <a:chOff x="606042" y="1505262"/>
            <a:chExt cx="3854568" cy="1900219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4567" y="1505262"/>
              <a:ext cx="2285965" cy="1900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3550483" y="2163151"/>
              <a:ext cx="910127" cy="506490"/>
              <a:chOff x="2850" y="1672"/>
              <a:chExt cx="711" cy="377"/>
            </a:xfrm>
          </p:grpSpPr>
          <p:sp>
            <p:nvSpPr>
              <p:cNvPr id="7" name="Line 13"/>
              <p:cNvSpPr>
                <a:spLocks noChangeShapeType="1"/>
              </p:cNvSpPr>
              <p:nvPr/>
            </p:nvSpPr>
            <p:spPr bwMode="auto">
              <a:xfrm flipH="1">
                <a:off x="2850" y="1881"/>
                <a:ext cx="384" cy="168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Text Box 14"/>
              <p:cNvSpPr txBox="1">
                <a:spLocks noChangeArrowheads="1"/>
              </p:cNvSpPr>
              <p:nvPr/>
            </p:nvSpPr>
            <p:spPr bwMode="auto">
              <a:xfrm>
                <a:off x="3176" y="1672"/>
                <a:ext cx="385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sz="2400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FF0000"/>
                    </a:solidFill>
                  </a:rPr>
                  <a:t>轴</a:t>
                </a:r>
              </a:p>
            </p:txBody>
          </p:sp>
        </p:grpSp>
        <p:grpSp>
          <p:nvGrpSpPr>
            <p:cNvPr id="9" name="Group 15"/>
            <p:cNvGrpSpPr>
              <a:grpSpLocks/>
            </p:cNvGrpSpPr>
            <p:nvPr/>
          </p:nvGrpSpPr>
          <p:grpSpPr bwMode="auto">
            <a:xfrm>
              <a:off x="606042" y="2726494"/>
              <a:ext cx="928049" cy="462155"/>
              <a:chOff x="1772" y="266"/>
              <a:chExt cx="725" cy="344"/>
            </a:xfrm>
          </p:grpSpPr>
          <p:sp>
            <p:nvSpPr>
              <p:cNvPr id="10" name="Line 16"/>
              <p:cNvSpPr>
                <a:spLocks noChangeShapeType="1"/>
              </p:cNvSpPr>
              <p:nvPr/>
            </p:nvSpPr>
            <p:spPr bwMode="auto">
              <a:xfrm flipV="1">
                <a:off x="2028" y="266"/>
                <a:ext cx="469" cy="164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Text Box 17"/>
              <p:cNvSpPr txBox="1">
                <a:spLocks noChangeArrowheads="1"/>
              </p:cNvSpPr>
              <p:nvPr/>
            </p:nvSpPr>
            <p:spPr bwMode="auto">
              <a:xfrm>
                <a:off x="1772" y="266"/>
                <a:ext cx="385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轮</a:t>
                </a:r>
              </a:p>
            </p:txBody>
          </p:sp>
        </p:grpSp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729181" y="1932289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槽</a:t>
              </a:r>
              <a:endPara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flipV="1">
              <a:off x="1123265" y="2086784"/>
              <a:ext cx="1334284" cy="8067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187228" y="2929291"/>
            <a:ext cx="418815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滑轮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有两种基本的使用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方法：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875" y="864046"/>
            <a:ext cx="1654381" cy="1801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0" name="矩形 79"/>
          <p:cNvSpPr/>
          <p:nvPr/>
        </p:nvSpPr>
        <p:spPr>
          <a:xfrm>
            <a:off x="687929" y="3684714"/>
            <a:ext cx="233910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定滑轮和动滑轮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4375380" y="2961767"/>
            <a:ext cx="1161494" cy="2086818"/>
            <a:chOff x="4204010" y="2954454"/>
            <a:chExt cx="1161494" cy="2081665"/>
          </a:xfrm>
        </p:grpSpPr>
        <p:sp>
          <p:nvSpPr>
            <p:cNvPr id="76" name="矩形 75"/>
            <p:cNvSpPr/>
            <p:nvPr/>
          </p:nvSpPr>
          <p:spPr>
            <a:xfrm>
              <a:off x="4204010" y="4574454"/>
              <a:ext cx="11614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定滑轮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pic>
          <p:nvPicPr>
            <p:cNvPr id="83" name="Picture 64" descr="86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222" b="18674"/>
            <a:stretch/>
          </p:blipFill>
          <p:spPr bwMode="auto">
            <a:xfrm>
              <a:off x="4270695" y="2954454"/>
              <a:ext cx="924760" cy="16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5" name="组合 84"/>
          <p:cNvGrpSpPr/>
          <p:nvPr/>
        </p:nvGrpSpPr>
        <p:grpSpPr>
          <a:xfrm>
            <a:off x="6056510" y="2998608"/>
            <a:ext cx="1107996" cy="1975039"/>
            <a:chOff x="6192319" y="3065957"/>
            <a:chExt cx="1107996" cy="1970162"/>
          </a:xfrm>
        </p:grpSpPr>
        <p:sp>
          <p:nvSpPr>
            <p:cNvPr id="78" name="矩形 77"/>
            <p:cNvSpPr/>
            <p:nvPr/>
          </p:nvSpPr>
          <p:spPr>
            <a:xfrm>
              <a:off x="6192319" y="4574454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动滑轮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pic>
          <p:nvPicPr>
            <p:cNvPr id="84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47"/>
            <a:stretch/>
          </p:blipFill>
          <p:spPr bwMode="auto">
            <a:xfrm>
              <a:off x="6219187" y="3065957"/>
              <a:ext cx="909903" cy="15699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44381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672" y="110409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5601" y="151624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00880" y="7282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337817" y="809917"/>
            <a:ext cx="1887694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一、定滑轮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18532" y="1861009"/>
            <a:ext cx="603379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定滑轮：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使用滑轮时，轴固定不动的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滑轮。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330683" y="1336367"/>
            <a:ext cx="741872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用绳和一个滑轮，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砝码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提到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高处，你有什么方法？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57641" y="1334430"/>
            <a:ext cx="888175" cy="461665"/>
            <a:chOff x="304174" y="283603"/>
            <a:chExt cx="805885" cy="756245"/>
          </a:xfrm>
        </p:grpSpPr>
        <p:sp>
          <p:nvSpPr>
            <p:cNvPr id="1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349112" y="283603"/>
              <a:ext cx="737758" cy="75624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</a:rPr>
                <a:t>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347" y="2261983"/>
            <a:ext cx="1600366" cy="2245419"/>
          </a:xfrm>
          <a:prstGeom prst="rect">
            <a:avLst/>
          </a:prstGeom>
        </p:spPr>
      </p:pic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32026" y="2474098"/>
            <a:ext cx="439241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 smtClean="0"/>
              <a:t>2.</a:t>
            </a:r>
            <a:r>
              <a:rPr lang="zh-CN" altLang="en-US" dirty="0" smtClean="0"/>
              <a:t>使用</a:t>
            </a:r>
            <a:r>
              <a:rPr lang="zh-CN" altLang="en-US" dirty="0"/>
              <a:t>滑轮时，有什么特点？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933" y="2374526"/>
            <a:ext cx="1782770" cy="2020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332026" y="2995156"/>
            <a:ext cx="440760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如图所示， 使用定滑轮</a:t>
            </a:r>
            <a:r>
              <a:rPr lang="zh-CN" altLang="en-US" dirty="0">
                <a:solidFill>
                  <a:schemeClr val="tx1"/>
                </a:solidFill>
              </a:rPr>
              <a:t>时</a:t>
            </a:r>
            <a:r>
              <a:rPr lang="zh-CN" altLang="en-US" dirty="0" smtClean="0">
                <a:solidFill>
                  <a:schemeClr val="tx1"/>
                </a:solidFill>
              </a:rPr>
              <a:t>，可以改变力的方向，但不能省力。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0812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448" y="285646"/>
            <a:ext cx="1483478" cy="466286"/>
            <a:chOff x="304174" y="283603"/>
            <a:chExt cx="805885" cy="741476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noProof="0" dirty="0" smtClean="0">
                  <a:solidFill>
                    <a:schemeClr val="bg1"/>
                  </a:solidFill>
                </a:rPr>
                <a:t>讨论</a:t>
              </a:r>
              <a:r>
                <a:rPr lang="zh-CN" altLang="en-US" sz="2400" noProof="0" dirty="0">
                  <a:solidFill>
                    <a:schemeClr val="bg1"/>
                  </a:solidFill>
                </a:rPr>
                <a:t>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2406366" y="285646"/>
            <a:ext cx="172354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/>
            <a:r>
              <a:rPr lang="zh-CN" altLang="en-US" sz="2400" dirty="0" smtClean="0">
                <a:latin typeface="微软雅黑" panose="020B0503020204020204" pitchFamily="34" charset="-122"/>
              </a:rPr>
              <a:t>使用</a:t>
            </a:r>
            <a:r>
              <a:rPr lang="zh-CN" altLang="en-US" sz="2400" dirty="0">
                <a:latin typeface="微软雅黑" panose="020B0503020204020204" pitchFamily="34" charset="-122"/>
              </a:rPr>
              <a:t>定滑轮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4485" y="649476"/>
            <a:ext cx="6604689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在右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图中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明用力将铁块提到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高处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同学们一起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讨论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都在哪些场合见过小明使用的这种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滑轮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能给我们带来哪些方便？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945" y="2102182"/>
            <a:ext cx="1592167" cy="2670611"/>
          </a:xfrm>
          <a:prstGeom prst="rect">
            <a:avLst/>
          </a:prstGeom>
          <a:noFill/>
          <a:ln>
            <a:noFill/>
          </a:ln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云形标注 7"/>
          <p:cNvSpPr/>
          <p:nvPr/>
        </p:nvSpPr>
        <p:spPr>
          <a:xfrm>
            <a:off x="7024262" y="299489"/>
            <a:ext cx="1995053" cy="2254415"/>
          </a:xfrm>
          <a:prstGeom prst="cloudCallout">
            <a:avLst>
              <a:gd name="adj1" fmla="val -32606"/>
              <a:gd name="adj2" fmla="val 60767"/>
            </a:avLst>
          </a:prstGeom>
          <a:solidFill>
            <a:srgbClr val="FFC4A7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虽说不能省力，但向下拉可比向上拉舒服多了！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485" y="3662515"/>
            <a:ext cx="5575987" cy="1480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在上面的实验中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，竖直拉升、斜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拉升，拉力大小都不变，所以使用定滑轮不能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省力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，只能改变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拉力的方向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8888" y="2253057"/>
            <a:ext cx="3815231" cy="1409459"/>
            <a:chOff x="159794" y="3322734"/>
            <a:chExt cx="3565783" cy="127553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794" y="3322734"/>
              <a:ext cx="2327530" cy="127553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7464" y="3322734"/>
              <a:ext cx="1258113" cy="12755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1944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09624" y="250303"/>
            <a:ext cx="444063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3.</a:t>
            </a:r>
            <a:r>
              <a:rPr lang="zh-CN" altLang="en-US" dirty="0" smtClean="0">
                <a:solidFill>
                  <a:srgbClr val="FF0000"/>
                </a:solidFill>
              </a:rPr>
              <a:t>使用</a:t>
            </a:r>
            <a:r>
              <a:rPr lang="zh-CN" altLang="en-US" dirty="0">
                <a:solidFill>
                  <a:srgbClr val="FF0000"/>
                </a:solidFill>
              </a:rPr>
              <a:t>定滑轮时为什么不省力？</a:t>
            </a:r>
          </a:p>
        </p:txBody>
      </p:sp>
      <p:sp>
        <p:nvSpPr>
          <p:cNvPr id="3" name="矩形 2"/>
          <p:cNvSpPr/>
          <p:nvPr/>
        </p:nvSpPr>
        <p:spPr>
          <a:xfrm>
            <a:off x="209624" y="3307409"/>
            <a:ext cx="86875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改变拉力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方向，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还是等臂杠杆，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所以使用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定滑轮，无论拉力方向怎么样，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4" name="矩形 3"/>
          <p:cNvSpPr/>
          <p:nvPr/>
        </p:nvSpPr>
        <p:spPr>
          <a:xfrm>
            <a:off x="314819" y="4449044"/>
            <a:ext cx="800829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绳子自由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端移动的距离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和物体升高的高度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itchFamily="18" charset="0"/>
              </a:rPr>
              <a:t>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=h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itchFamily="18" charset="0"/>
              </a:rPr>
              <a:t>物</a:t>
            </a:r>
            <a:endParaRPr lang="en-US" altLang="zh-CN" sz="2400" b="1" baseline="-250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127" y="600191"/>
            <a:ext cx="6993082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1" lang="zh-CN" altLang="en-US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定滑轮作为杠杆</a:t>
            </a:r>
            <a:r>
              <a:rPr kumimoji="1" lang="en-US" altLang="zh-CN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kumimoji="1"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支点</a:t>
            </a:r>
            <a:r>
              <a:rPr kumimoji="1" lang="zh-CN" altLang="en-US" sz="24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kumimoji="1"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轴心</a:t>
            </a:r>
            <a:r>
              <a:rPr kumimoji="1" lang="en-US" altLang="zh-CN" sz="24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kumimoji="1" lang="zh-CN" altLang="en-US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  <a:r>
              <a:rPr kumimoji="1" lang="en-US" altLang="zh-CN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kumimoji="1" lang="zh-CN" altLang="en-US" sz="24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拉力</a:t>
            </a:r>
            <a:r>
              <a:rPr lang="en-US" altLang="zh-CN" sz="24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kumimoji="1" lang="zh-CN" alt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动力</a:t>
            </a:r>
            <a:r>
              <a:rPr kumimoji="1" lang="en-US" altLang="zh-CN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重物的拉力是阻力</a:t>
            </a:r>
            <a:r>
              <a:rPr lang="en-US" altLang="zh-CN" sz="24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baseline="-25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两个力臂</a:t>
            </a:r>
            <a:r>
              <a:rPr kumimoji="1" lang="en-US" altLang="zh-CN" sz="2400" i="1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kumimoji="1" lang="en-US" altLang="zh-CN" sz="2400" baseline="-250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400" baseline="-250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400" i="1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kumimoji="1" lang="en-US" altLang="zh-CN" sz="2400" baseline="-250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都等于轮半径。</a:t>
            </a:r>
            <a:endParaRPr kumimoji="1" lang="zh-CN" altLang="en-US" sz="2400" noProof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050" y="1505890"/>
            <a:ext cx="2137323" cy="180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431051" y="2844602"/>
            <a:ext cx="514275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b="1" i="1" noProof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noProof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zh-CN" altLang="en-US" sz="2400" b="1" i="1" noProof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noProof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noProof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i="1" baseline="-25000" noProof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i="1" baseline="-250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zh-CN" altLang="en-US" sz="24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＝ </a:t>
            </a:r>
            <a:r>
              <a:rPr lang="en-US" altLang="zh-CN" sz="2400" b="1" i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 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（不计摩擦）</a:t>
            </a:r>
            <a:endParaRPr lang="en-US" altLang="zh-CN" sz="2400" noProof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55"/>
          <p:cNvSpPr txBox="1">
            <a:spLocks noChangeArrowheads="1"/>
          </p:cNvSpPr>
          <p:nvPr/>
        </p:nvSpPr>
        <p:spPr bwMode="auto">
          <a:xfrm>
            <a:off x="347924" y="2325952"/>
            <a:ext cx="506124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根据杠杆的平衡条件：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1.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L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=F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2.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L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altLang="zh-CN" sz="2400" b="1" baseline="-250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7509" y="1801361"/>
            <a:ext cx="387798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定滑轮</a:t>
            </a:r>
            <a:r>
              <a:rPr kumimoji="1"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的实质是</a:t>
            </a:r>
            <a:r>
              <a:rPr kumimoji="1"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等臂杠杆。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35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/>
      <p:bldP spid="13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46341" y="1349167"/>
            <a:ext cx="6651781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动滑轮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：使用滑轮时，物体和滑轮一起被提高。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344426" y="153491"/>
            <a:ext cx="1887694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二、动滑轮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44426" y="816845"/>
            <a:ext cx="656467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还可以像右图所示，使用滑轮把物体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提到高处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/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38931" y="1900946"/>
            <a:ext cx="4913812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00000"/>
              </a:lnSpc>
              <a:spcBef>
                <a:spcPts val="0"/>
              </a:spcBef>
              <a:buFontTx/>
              <a:buNone/>
              <a:defRPr kumimoji="1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2.</a:t>
            </a:r>
            <a:r>
              <a:rPr lang="zh-CN" altLang="en-US" dirty="0" smtClean="0">
                <a:solidFill>
                  <a:srgbClr val="FF0000"/>
                </a:solidFill>
              </a:rPr>
              <a:t>使用</a:t>
            </a:r>
            <a:r>
              <a:rPr lang="zh-CN" altLang="en-US" dirty="0">
                <a:solidFill>
                  <a:srgbClr val="FF0000"/>
                </a:solidFill>
              </a:rPr>
              <a:t>滑轮时，有什么特点？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80105" y="2544713"/>
            <a:ext cx="1483478" cy="466286"/>
            <a:chOff x="304174" y="283603"/>
            <a:chExt cx="805885" cy="741476"/>
          </a:xfrm>
        </p:grpSpPr>
        <p:sp>
          <p:nvSpPr>
            <p:cNvPr id="15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实验探究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7" name="Text Box 5"/>
          <p:cNvSpPr txBox="1"/>
          <p:nvPr/>
        </p:nvSpPr>
        <p:spPr>
          <a:xfrm>
            <a:off x="2205128" y="2544712"/>
            <a:ext cx="1828174" cy="462808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动滑轮</a:t>
            </a:r>
          </a:p>
        </p:txBody>
      </p:sp>
      <p:sp>
        <p:nvSpPr>
          <p:cNvPr id="19" name="矩形 18"/>
          <p:cNvSpPr/>
          <p:nvPr/>
        </p:nvSpPr>
        <p:spPr>
          <a:xfrm>
            <a:off x="184054" y="3211014"/>
            <a:ext cx="8380792" cy="1203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在动滑轮中绳子两端的拉力是否相等？用动滑轮提重物有什么优越性？通过实验探究。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187030" y="678004"/>
            <a:ext cx="1377816" cy="2705915"/>
            <a:chOff x="7052120" y="975634"/>
            <a:chExt cx="1377816" cy="269923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2120" y="975634"/>
              <a:ext cx="1377816" cy="226234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20" name="矩形 19"/>
            <p:cNvSpPr/>
            <p:nvPr/>
          </p:nvSpPr>
          <p:spPr>
            <a:xfrm>
              <a:off x="7187030" y="3213203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 eaLnBrk="1" hangingPunct="1">
                <a:lnSpc>
                  <a:spcPct val="10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动滑轮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5107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7" grpId="0"/>
      <p:bldP spid="1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1313</Words>
  <Application>Microsoft Office PowerPoint</Application>
  <PresentationFormat>全屏显示(16:9)</PresentationFormat>
  <Paragraphs>131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14</cp:revision>
  <dcterms:created xsi:type="dcterms:W3CDTF">2020-03-26T10:48:47Z</dcterms:created>
  <dcterms:modified xsi:type="dcterms:W3CDTF">2020-04-01T09:30:30Z</dcterms:modified>
</cp:coreProperties>
</file>